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548"/>
    <a:srgbClr val="873230"/>
    <a:srgbClr val="DE172A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74" autoAdjust="0"/>
    <p:restoredTop sz="88364" autoAdjust="0"/>
  </p:normalViewPr>
  <p:slideViewPr>
    <p:cSldViewPr showGuides="1">
      <p:cViewPr varScale="1">
        <p:scale>
          <a:sx n="65" d="100"/>
          <a:sy n="65" d="100"/>
        </p:scale>
        <p:origin x="48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05285415104601E-2"/>
          <c:y val="2.8736512917751658E-2"/>
          <c:w val="0.95418942916979077"/>
          <c:h val="0.773134178533763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dLbls>
            <c:dLbl>
              <c:idx val="0"/>
              <c:layout>
                <c:manualLayout>
                  <c:x val="-0.269526804100503"/>
                  <c:y val="-0.12420060965448283"/>
                </c:manualLayout>
              </c:layout>
              <c:tx>
                <c:rich>
                  <a:bodyPr/>
                  <a:lstStyle/>
                  <a:p>
                    <a:fld id="{E7DEC8DD-27C6-4874-AFCC-06B74CF7F6D6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68-40E1-93A1-79F2D45B73CE}"/>
                </c:ext>
              </c:extLst>
            </c:dLbl>
            <c:dLbl>
              <c:idx val="1"/>
              <c:layout>
                <c:manualLayout>
                  <c:x val="0.26364255173187701"/>
                  <c:y val="-0.121444839462281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E16FB7-72DC-42D4-8BE5-DF1F6982A3E5}" type="VALUE">
                      <a:rPr lang="en-US" b="1" dirty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2774545027737"/>
                      <c:h val="7.6086815006665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68-40E1-93A1-79F2D45B73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7455281425E-2"/>
          <c:y val="0.9260333629648505"/>
          <c:w val="0.89999989479131326"/>
          <c:h val="7.396663703514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166479771881567E-2"/>
                  <c:y val="6.75261758877487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96.83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CB-4062-BF65-185FB03A6A73}"/>
                </c:ext>
              </c:extLst>
            </c:dLbl>
            <c:dLbl>
              <c:idx val="1"/>
              <c:layout>
                <c:manualLayout>
                  <c:x val="-5.7585385226370168E-2"/>
                  <c:y val="7.46341750083252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96.83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CB-4062-BF65-185FB03A6A73}"/>
                </c:ext>
              </c:extLst>
            </c:dLbl>
            <c:dLbl>
              <c:idx val="2"/>
              <c:layout>
                <c:manualLayout>
                  <c:x val="-5.3613979348689507E-2"/>
                  <c:y val="0.10662025001189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CB-4062-BF65-185FB03A6A73}"/>
                </c:ext>
              </c:extLst>
            </c:dLbl>
            <c:dLbl>
              <c:idx val="3"/>
              <c:layout>
                <c:manualLayout>
                  <c:x val="-6.1556791104050837E-2"/>
                  <c:y val="8.52962000095146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DCB-4062-BF65-185FB03A6A73}"/>
                </c:ext>
              </c:extLst>
            </c:dLbl>
            <c:dLbl>
              <c:idx val="4"/>
              <c:layout>
                <c:manualLayout>
                  <c:x val="-6.7513899920571885E-2"/>
                  <c:y val="0.113728266679352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96.03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DCB-4062-BF65-185FB03A6A73}"/>
                </c:ext>
              </c:extLst>
            </c:dLbl>
            <c:dLbl>
              <c:idx val="5"/>
              <c:layout>
                <c:manualLayout>
                  <c:x val="-6.3542494042891182E-2"/>
                  <c:y val="8.17421916757848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95.24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DCB-4062-BF65-185FB03A6A73}"/>
                </c:ext>
              </c:extLst>
            </c:dLbl>
            <c:dLbl>
              <c:idx val="6"/>
              <c:layout>
                <c:manualLayout>
                  <c:x val="-4.765687053216839E-2"/>
                  <c:y val="8.52962000095146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DCB-4062-BF65-185FB03A6A73}"/>
                </c:ext>
              </c:extLst>
            </c:dLbl>
            <c:dLbl>
              <c:idx val="7"/>
              <c:layout>
                <c:manualLayout>
                  <c:x val="-3.1771247021445591E-2"/>
                  <c:y val="-7.1080166674595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CB-4062-BF65-185FB03A6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Instituto Municipal de Transporte Saltillo </c:v>
                </c:pt>
                <c:pt idx="1">
                  <c:v>Dirección de Pensiones Saltillo</c:v>
                </c:pt>
                <c:pt idx="2">
                  <c:v>Insituto Municipal de la Mujer de Torreón</c:v>
                </c:pt>
                <c:pt idx="3">
                  <c:v>Instituto Municipal de Planeación y Competitividad Torreón</c:v>
                </c:pt>
                <c:pt idx="4">
                  <c:v>Instituto Municipal de Planeación Saltillo</c:v>
                </c:pt>
                <c:pt idx="5">
                  <c:v>DIF Torreón</c:v>
                </c:pt>
                <c:pt idx="6">
                  <c:v>Instituto Municipal del Deporte Torreón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88.1</c:v>
                </c:pt>
                <c:pt idx="1">
                  <c:v>99.21</c:v>
                </c:pt>
                <c:pt idx="2">
                  <c:v>100</c:v>
                </c:pt>
                <c:pt idx="3">
                  <c:v>95.24</c:v>
                </c:pt>
                <c:pt idx="4">
                  <c:v>93.65</c:v>
                </c:pt>
                <c:pt idx="5">
                  <c:v>96.03</c:v>
                </c:pt>
                <c:pt idx="6">
                  <c:v>96.03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DCB-4062-BF65-185FB03A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32223520"/>
        <c:axId val="-632211008"/>
      </c:lineChart>
      <c:catAx>
        <c:axId val="-63222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11008"/>
        <c:crosses val="autoZero"/>
        <c:auto val="1"/>
        <c:lblAlgn val="ctr"/>
        <c:lblOffset val="100"/>
        <c:noMultiLvlLbl val="0"/>
      </c:catAx>
      <c:valAx>
        <c:axId val="-63221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2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96.55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16F-4F0A-9946-F88007FC86BE}"/>
                </c:ext>
              </c:extLst>
            </c:dLbl>
            <c:dLbl>
              <c:idx val="2"/>
              <c:layout>
                <c:manualLayout>
                  <c:x val="-8.4379828991350561E-2"/>
                  <c:y val="-3.10078541179040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89.66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84F-451A-989F-F6924ABD9EAA}"/>
                </c:ext>
              </c:extLst>
            </c:dLbl>
            <c:dLbl>
              <c:idx val="3"/>
              <c:layout>
                <c:manualLayout>
                  <c:x val="-1.7325466389277389E-2"/>
                  <c:y val="5.44064668583221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84F-451A-989F-F6924ABD9EAA}"/>
                </c:ext>
              </c:extLst>
            </c:dLbl>
            <c:dLbl>
              <c:idx val="4"/>
              <c:layout>
                <c:manualLayout>
                  <c:x val="5.1976399167831769E-2"/>
                  <c:y val="2.53896845338836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96.55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84F-451A-989F-F6924ABD9EAA}"/>
                </c:ext>
              </c:extLst>
            </c:dLbl>
            <c:dLbl>
              <c:idx val="5"/>
              <c:layout>
                <c:manualLayout>
                  <c:x val="-3.4650932778554619E-2"/>
                  <c:y val="0.116067129297753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48.28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84F-451A-989F-F6924ABD9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SUTGE</c:v>
                </c:pt>
                <c:pt idx="1">
                  <c:v>SNTE 35</c:v>
                </c:pt>
                <c:pt idx="2">
                  <c:v>SNTE 38</c:v>
                </c:pt>
                <c:pt idx="3">
                  <c:v>Sindicato DIF</c:v>
                </c:pt>
                <c:pt idx="4">
                  <c:v>Sindicato Unico de Empleados al Servicio R. Aytoo. Torreón</c:v>
                </c:pt>
                <c:pt idx="5">
                  <c:v>Sindicato Unico de Trabajadores al servicio del Municipio de San Pedro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91.38</c:v>
                </c:pt>
                <c:pt idx="1">
                  <c:v>24.14</c:v>
                </c:pt>
                <c:pt idx="2">
                  <c:v>98.28</c:v>
                </c:pt>
                <c:pt idx="3">
                  <c:v>87.93</c:v>
                </c:pt>
                <c:pt idx="4">
                  <c:v>96.55</c:v>
                </c:pt>
                <c:pt idx="5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4F-451A-989F-F6924ABD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32210464"/>
        <c:axId val="-632218080"/>
      </c:lineChart>
      <c:catAx>
        <c:axId val="-63221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18080"/>
        <c:crosses val="autoZero"/>
        <c:auto val="1"/>
        <c:lblAlgn val="ctr"/>
        <c:lblOffset val="100"/>
        <c:noMultiLvlLbl val="0"/>
      </c:catAx>
      <c:valAx>
        <c:axId val="-63221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1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491081014472637E-2"/>
                  <c:y val="0.107578939549237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C8-4A39-A849-7E7C657DBAFD}"/>
                </c:ext>
              </c:extLst>
            </c:dLbl>
            <c:dLbl>
              <c:idx val="1"/>
              <c:layout>
                <c:manualLayout>
                  <c:x val="-8.994054009648424E-3"/>
                  <c:y val="-7.03400758591165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C8-4A39-A849-7E7C657DBAFD}"/>
                </c:ext>
              </c:extLst>
            </c:dLbl>
            <c:dLbl>
              <c:idx val="2"/>
              <c:layout>
                <c:manualLayout>
                  <c:x val="-1.7988108019296848E-2"/>
                  <c:y val="8.27530304224899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CC8-4A39-A849-7E7C657DBAFD}"/>
                </c:ext>
              </c:extLst>
            </c:dLbl>
            <c:dLbl>
              <c:idx val="3"/>
              <c:layout>
                <c:manualLayout>
                  <c:x val="-2.6982162028945274E-2"/>
                  <c:y val="0.15309310628160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C8-4A39-A849-7E7C657DBAFD}"/>
                </c:ext>
              </c:extLst>
            </c:dLbl>
            <c:dLbl>
              <c:idx val="4"/>
              <c:layout>
                <c:manualLayout>
                  <c:x val="-1.1242567512060531E-2"/>
                  <c:y val="-6.62024243379920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93.33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CC8-4A39-A849-7E7C657DBAFD}"/>
                </c:ext>
              </c:extLst>
            </c:dLbl>
            <c:dLbl>
              <c:idx val="5"/>
              <c:layout>
                <c:manualLayout>
                  <c:x val="-6.9703918574775287E-2"/>
                  <c:y val="9.930363650698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C8-4A39-A849-7E7C657DB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CRIT</c:v>
                </c:pt>
                <c:pt idx="1">
                  <c:v>Teatro Nazas</c:v>
                </c:pt>
                <c:pt idx="2">
                  <c:v>Artesénica</c:v>
                </c:pt>
                <c:pt idx="3">
                  <c:v>Cluster</c:v>
                </c:pt>
                <c:pt idx="4">
                  <c:v>Arocena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90</c:v>
                </c:pt>
                <c:pt idx="1">
                  <c:v>93.33</c:v>
                </c:pt>
                <c:pt idx="2">
                  <c:v>66.67</c:v>
                </c:pt>
                <c:pt idx="3">
                  <c:v>70</c:v>
                </c:pt>
                <c:pt idx="4">
                  <c:v>96.67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C8-4A39-A849-7E7C657D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32222432"/>
        <c:axId val="-632219712"/>
      </c:lineChart>
      <c:catAx>
        <c:axId val="-63222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19712"/>
        <c:crosses val="autoZero"/>
        <c:auto val="1"/>
        <c:lblAlgn val="ctr"/>
        <c:lblOffset val="100"/>
        <c:noMultiLvlLbl val="0"/>
      </c:catAx>
      <c:valAx>
        <c:axId val="-6322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2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0.99429999999999996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925158642503774E-2"/>
                  <c:y val="-0.12690013000504818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97.97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45B-4548-8636-3B168BE41D4E}"/>
                </c:ext>
              </c:extLst>
            </c:dLbl>
            <c:dLbl>
              <c:idx val="1"/>
              <c:layout>
                <c:manualLayout>
                  <c:x val="-3.0925158642503812E-2"/>
                  <c:y val="-9.83923326258096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45B-4548-8636-3B168BE41D4E}"/>
                </c:ext>
              </c:extLst>
            </c:dLbl>
            <c:dLbl>
              <c:idx val="2"/>
              <c:layout>
                <c:manualLayout>
                  <c:x val="-3.092515864250385E-2"/>
                  <c:y val="-0.126900130005048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45B-4548-8636-3B168BE41D4E}"/>
                </c:ext>
              </c:extLst>
            </c:dLbl>
            <c:dLbl>
              <c:idx val="3"/>
              <c:layout>
                <c:manualLayout>
                  <c:x val="-3.092515864250385E-2"/>
                  <c:y val="-0.126900130005048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97.73%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45B-4548-8636-3B168BE41D4E}"/>
                </c:ext>
              </c:extLst>
            </c:dLbl>
            <c:dLbl>
              <c:idx val="4"/>
              <c:layout>
                <c:manualLayout>
                  <c:x val="-3.092515864250385E-2"/>
                  <c:y val="-0.126900130005048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96.21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45B-4548-8636-3B168BE41D4E}"/>
                </c:ext>
              </c:extLst>
            </c:dLbl>
            <c:dLbl>
              <c:idx val="5"/>
              <c:layout>
                <c:manualLayout>
                  <c:x val="-3.0925158642503774E-2"/>
                  <c:y val="-0.126900130005048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45B-4548-8636-3B168BE41D4E}"/>
                </c:ext>
              </c:extLst>
            </c:dLbl>
            <c:dLbl>
              <c:idx val="6"/>
              <c:layout>
                <c:manualLayout>
                  <c:x val="-8.1008972859224794E-3"/>
                  <c:y val="-6.92047862128379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99.24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45B-4548-8636-3B168BE41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Secretaría de Salud</c:v>
                </c:pt>
                <c:pt idx="1">
                  <c:v>Secretaría de Economía y Turismo</c:v>
                </c:pt>
                <c:pt idx="2">
                  <c:v>Secretaría de Desarrollo Rural</c:v>
                </c:pt>
                <c:pt idx="3">
                  <c:v>Despacho del Titular del Ejecutivo</c:v>
                </c:pt>
                <c:pt idx="4">
                  <c:v>Secretaría de Infraestructura y Transporte</c:v>
                </c:pt>
                <c:pt idx="5">
                  <c:v>Secretaría de Seguridad Pública</c:v>
                </c:pt>
                <c:pt idx="6">
                  <c:v>Secretarí del Trabajo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0.99319999999999997</c:v>
                </c:pt>
                <c:pt idx="1">
                  <c:v>0.99239999999999995</c:v>
                </c:pt>
                <c:pt idx="2">
                  <c:v>0.99239999999999995</c:v>
                </c:pt>
                <c:pt idx="3">
                  <c:v>0.99239999999999995</c:v>
                </c:pt>
                <c:pt idx="4">
                  <c:v>0.96209999999999996</c:v>
                </c:pt>
                <c:pt idx="5">
                  <c:v>0.93940000000000001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45B-4548-8636-3B168BE4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7794352"/>
        <c:axId val="-717786736"/>
      </c:lineChart>
      <c:catAx>
        <c:axId val="-71779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86736"/>
        <c:crosses val="autoZero"/>
        <c:auto val="1"/>
        <c:lblAlgn val="ctr"/>
        <c:lblOffset val="100"/>
        <c:noMultiLvlLbl val="0"/>
      </c:catAx>
      <c:valAx>
        <c:axId val="-71778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9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068951483968486E-2"/>
                  <c:y val="6.3235399375737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C7-4589-83C2-BA5F62831FAC}"/>
                </c:ext>
              </c:extLst>
            </c:dLbl>
            <c:dLbl>
              <c:idx val="1"/>
              <c:layout>
                <c:manualLayout>
                  <c:x val="-4.3839568617191363E-2"/>
                  <c:y val="-7.50920367586878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C7-4589-83C2-BA5F62831FAC}"/>
                </c:ext>
              </c:extLst>
            </c:dLbl>
            <c:dLbl>
              <c:idx val="2"/>
              <c:layout>
                <c:manualLayout>
                  <c:x val="-6.2298334350745617E-2"/>
                  <c:y val="7.50920367586877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C7-4589-83C2-BA5F62831FAC}"/>
                </c:ext>
              </c:extLst>
            </c:dLbl>
            <c:dLbl>
              <c:idx val="3"/>
              <c:layout>
                <c:manualLayout>
                  <c:x val="-0.12459666870149128"/>
                  <c:y val="-3.95221246098357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3C7-4589-83C2-BA5F62831FAC}"/>
                </c:ext>
              </c:extLst>
            </c:dLbl>
            <c:dLbl>
              <c:idx val="4"/>
              <c:layout>
                <c:manualLayout>
                  <c:x val="6.9220371500828461E-3"/>
                  <c:y val="-5.13787619927864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3C7-4589-83C2-BA5F62831FAC}"/>
                </c:ext>
              </c:extLst>
            </c:dLbl>
            <c:dLbl>
              <c:idx val="5"/>
              <c:layout>
                <c:manualLayout>
                  <c:x val="-7.3835062934217113E-2"/>
                  <c:y val="4.49902118155453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96.97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3C7-4589-83C2-BA5F62831FAC}"/>
                </c:ext>
              </c:extLst>
            </c:dLbl>
            <c:dLbl>
              <c:idx val="6"/>
              <c:layout>
                <c:manualLayout>
                  <c:x val="-2.5380802883637102E-2"/>
                  <c:y val="7.60032889065965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3C7-4589-83C2-BA5F62831FAC}"/>
                </c:ext>
              </c:extLst>
            </c:dLbl>
            <c:dLbl>
              <c:idx val="7"/>
              <c:layout>
                <c:manualLayout>
                  <c:x val="-3.2302840033720116E-2"/>
                  <c:y val="7.63102471372912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3C7-4589-83C2-BA5F62831F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Servicios de Salud</c:v>
                </c:pt>
                <c:pt idx="1">
                  <c:v>Juntas Locales de Conciliación y Arbitraje</c:v>
                </c:pt>
                <c:pt idx="2">
                  <c:v>Sistema para el Desarrollo Integral de la Familia</c:v>
                </c:pt>
                <c:pt idx="3">
                  <c:v>Registro Civil</c:v>
                </c:pt>
                <c:pt idx="4">
                  <c:v>Jefatura de la Oficina del Ejecutivo</c:v>
                </c:pt>
                <c:pt idx="5">
                  <c:v>Periodico Oficial</c:v>
                </c:pt>
                <c:pt idx="6">
                  <c:v>Centro de Empoderamiento y Justicia de la Mujer</c:v>
                </c:pt>
                <c:pt idx="7">
                  <c:v>Instituto Coahuilense de las Mujeres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99.24</c:v>
                </c:pt>
                <c:pt idx="1">
                  <c:v>100</c:v>
                </c:pt>
                <c:pt idx="2">
                  <c:v>99.24</c:v>
                </c:pt>
                <c:pt idx="3">
                  <c:v>99.24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3C7-4589-83C2-BA5F62831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7797616"/>
        <c:axId val="-717786192"/>
      </c:lineChart>
      <c:catAx>
        <c:axId val="-71779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86192"/>
        <c:crosses val="autoZero"/>
        <c:auto val="1"/>
        <c:lblAlgn val="ctr"/>
        <c:lblOffset val="100"/>
        <c:noMultiLvlLbl val="0"/>
      </c:catAx>
      <c:valAx>
        <c:axId val="-71778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9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8375577316806"/>
          <c:y val="8.2541975053918165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4817476990291125E-2"/>
                  <c:y val="-6.95479382361395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99.3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888712221008627E-2"/>
                      <c:h val="4.64999038907493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B4D-4ECC-96E6-FD5D0903A14A}"/>
                </c:ext>
              </c:extLst>
            </c:dLbl>
            <c:dLbl>
              <c:idx val="1"/>
              <c:layout>
                <c:manualLayout>
                  <c:x val="-9.511244782325777E-2"/>
                  <c:y val="-0.133206319227316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4D-4ECC-96E6-FD5D0903A14A}"/>
                </c:ext>
              </c:extLst>
            </c:dLbl>
            <c:dLbl>
              <c:idx val="2"/>
              <c:layout>
                <c:manualLayout>
                  <c:x val="-9.3524781517782374E-2"/>
                  <c:y val="-5.49504640577854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B4D-4ECC-96E6-FD5D0903A14A}"/>
                </c:ext>
              </c:extLst>
            </c:dLbl>
            <c:dLbl>
              <c:idx val="3"/>
              <c:layout>
                <c:manualLayout>
                  <c:x val="-0.11030664702478946"/>
                  <c:y val="-6.2795518012122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B4D-4ECC-96E6-FD5D0903A14A}"/>
                </c:ext>
              </c:extLst>
            </c:dLbl>
            <c:dLbl>
              <c:idx val="4"/>
              <c:layout>
                <c:manualLayout>
                  <c:x val="-0.12892579035229859"/>
                  <c:y val="2.96068798382100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96.62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B4D-4ECC-96E6-FD5D0903A14A}"/>
                </c:ext>
              </c:extLst>
            </c:dLbl>
            <c:dLbl>
              <c:idx val="5"/>
              <c:layout>
                <c:manualLayout>
                  <c:x val="-7.6697286160123695E-2"/>
                  <c:y val="-7.61430619447807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95.27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971244176332496E-2"/>
                      <c:h val="0.108089180567238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B4D-4ECC-96E6-FD5D0903A14A}"/>
                </c:ext>
              </c:extLst>
            </c:dLbl>
            <c:dLbl>
              <c:idx val="6"/>
              <c:layout>
                <c:manualLayout>
                  <c:x val="-4.1387465344014281E-2"/>
                  <c:y val="0.125194226593436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97.3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971244176332496E-2"/>
                      <c:h val="0.122086743448258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CB4D-4ECC-96E6-FD5D0903A14A}"/>
                </c:ext>
              </c:extLst>
            </c:dLbl>
            <c:dLbl>
              <c:idx val="7"/>
              <c:layout>
                <c:manualLayout>
                  <c:x val="-7.6198586660721351E-3"/>
                  <c:y val="-6.25577203633314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96.62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467831135645827E-2"/>
                      <c:h val="6.88960045003817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B4D-4ECC-96E6-FD5D0903A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Universidad Autónoma de Coahuila</c:v>
                </c:pt>
                <c:pt idx="1">
                  <c:v>Instituto Tecnologico de la Región Carbonífera</c:v>
                </c:pt>
                <c:pt idx="2">
                  <c:v>Universidad Teconológico de Torreón</c:v>
                </c:pt>
                <c:pt idx="3">
                  <c:v>Instituto Tecnológico Superior de San Pedro</c:v>
                </c:pt>
                <c:pt idx="4">
                  <c:v>Universidad Politécnica de la Región Laguna</c:v>
                </c:pt>
                <c:pt idx="5">
                  <c:v>Instituto Tecnológico Superior de Monclova</c:v>
                </c:pt>
                <c:pt idx="6">
                  <c:v>Universidad Tecnológico de la Región Centro de Coahuila</c:v>
                </c:pt>
                <c:pt idx="7">
                  <c:v>Universidad Tecnológico de la Región Carbonífera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1</c:v>
                </c:pt>
                <c:pt idx="1">
                  <c:v>0.98650000000000004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0.97970000000000002</c:v>
                </c:pt>
                <c:pt idx="6">
                  <c:v>0.97970000000000002</c:v>
                </c:pt>
                <c:pt idx="7">
                  <c:v>0.95950000000000002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B4D-4ECC-96E6-FD5D0903A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7785648"/>
        <c:axId val="-717784560"/>
      </c:lineChart>
      <c:catAx>
        <c:axId val="-71778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84560"/>
        <c:crosses val="autoZero"/>
        <c:auto val="1"/>
        <c:lblAlgn val="ctr"/>
        <c:lblOffset val="100"/>
        <c:noMultiLvlLbl val="0"/>
      </c:catAx>
      <c:valAx>
        <c:axId val="-71778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8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176877893798237"/>
          <c:y val="0.93316277615244392"/>
          <c:w val="0.44823122106201763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Municipios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360225700949264E-3"/>
                  <c:y val="-2.78103204756221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4FC-4018-A472-F0371D6F2902}"/>
                </c:ext>
              </c:extLst>
            </c:dLbl>
            <c:dLbl>
              <c:idx val="1"/>
              <c:layout>
                <c:manualLayout>
                  <c:x val="-4.472045140189812E-3"/>
                  <c:y val="-2.78103204756221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4FC-4018-A472-F0371D6F2902}"/>
                </c:ext>
              </c:extLst>
            </c:dLbl>
            <c:dLbl>
              <c:idx val="2"/>
              <c:layout>
                <c:manualLayout>
                  <c:x val="-3.1304315981328684E-2"/>
                  <c:y val="-3.89344486658710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96.55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4FC-4018-A472-F0371D6F290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99.43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4FC-4018-A472-F0371D6F290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81.03</a:t>
                    </a:r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4FC-4018-A472-F0371D6F290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99.43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4FC-4018-A472-F0371D6F2902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94.83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4FC-4018-A472-F0371D6F2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 Ciénegas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98.85</c:v>
                </c:pt>
                <c:pt idx="1">
                  <c:v>98.85</c:v>
                </c:pt>
                <c:pt idx="2">
                  <c:v>98.28</c:v>
                </c:pt>
                <c:pt idx="3">
                  <c:v>98.85</c:v>
                </c:pt>
                <c:pt idx="4">
                  <c:v>90.8</c:v>
                </c:pt>
                <c:pt idx="5">
                  <c:v>98.85</c:v>
                </c:pt>
                <c:pt idx="6">
                  <c:v>97.7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FC-4018-A472-F0371D6F2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7796528"/>
        <c:axId val="-717799248"/>
      </c:lineChart>
      <c:catAx>
        <c:axId val="-71779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99248"/>
        <c:crosses val="autoZero"/>
        <c:auto val="1"/>
        <c:lblAlgn val="ctr"/>
        <c:lblOffset val="100"/>
        <c:noMultiLvlLbl val="0"/>
      </c:catAx>
      <c:valAx>
        <c:axId val="-71779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9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062732643003621E-2"/>
                  <c:y val="-3.28890974454753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0E0-4436-B4AD-E0A1ED887B2A}"/>
                </c:ext>
              </c:extLst>
            </c:dLbl>
            <c:dLbl>
              <c:idx val="1"/>
              <c:layout>
                <c:manualLayout>
                  <c:x val="5.21254652860072E-2"/>
                  <c:y val="-8.55116533582358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0E0-4436-B4AD-E0A1ED887B2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99.37%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78D-4AE9-BAB9-86B52E6E400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98.39%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78D-4AE9-BAB9-86B52E6E400B}"/>
                </c:ext>
              </c:extLst>
            </c:dLbl>
            <c:dLbl>
              <c:idx val="4"/>
              <c:layout>
                <c:manualLayout>
                  <c:x val="-1.895471464945718E-2"/>
                  <c:y val="0.10195620208097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0E0-4436-B4AD-E0A1ED887B2A}"/>
                </c:ext>
              </c:extLst>
            </c:dLbl>
            <c:dLbl>
              <c:idx val="5"/>
              <c:layout>
                <c:manualLayout>
                  <c:x val="-2.8432071974185943E-2"/>
                  <c:y val="4.933364616821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0E0-4436-B4AD-E0A1ED887B2A}"/>
                </c:ext>
              </c:extLst>
            </c:dLbl>
            <c:dLbl>
              <c:idx val="6"/>
              <c:layout>
                <c:manualLayout>
                  <c:x val="-1.4216035987092883E-2"/>
                  <c:y val="8.55116533582357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0E0-4436-B4AD-E0A1ED887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ICAI</c:v>
                </c:pt>
                <c:pt idx="1">
                  <c:v>CDHEC</c:v>
                </c:pt>
                <c:pt idx="2">
                  <c:v>Tribunal Electoral</c:v>
                </c:pt>
                <c:pt idx="3">
                  <c:v>COCCAM</c:v>
                </c:pt>
                <c:pt idx="4">
                  <c:v>IEC</c:v>
                </c:pt>
                <c:pt idx="5">
                  <c:v>Tribunal de Justicia Administrativa</c:v>
                </c:pt>
                <c:pt idx="6">
                  <c:v>Fiscalía General 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0.97889999999999999</c:v>
                </c:pt>
                <c:pt idx="1">
                  <c:v>1</c:v>
                </c:pt>
                <c:pt idx="2">
                  <c:v>0.99370000000000003</c:v>
                </c:pt>
                <c:pt idx="3">
                  <c:v>1</c:v>
                </c:pt>
                <c:pt idx="4" formatCode="0%">
                  <c:v>1</c:v>
                </c:pt>
                <c:pt idx="5">
                  <c:v>0.97470000000000001</c:v>
                </c:pt>
                <c:pt idx="6">
                  <c:v>0.95269999999999999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0E0-4436-B4AD-E0A1ED887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7798704"/>
        <c:axId val="-717795984"/>
      </c:lineChart>
      <c:catAx>
        <c:axId val="-71779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95984"/>
        <c:crosses val="autoZero"/>
        <c:auto val="1"/>
        <c:lblAlgn val="ctr"/>
        <c:lblOffset val="100"/>
        <c:noMultiLvlLbl val="0"/>
      </c:catAx>
      <c:valAx>
        <c:axId val="-71779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9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84249201029526"/>
          <c:y val="2.3006868284476328E-2"/>
          <c:w val="0.82593796412214338"/>
          <c:h val="0.7414746575777294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502988574312239E-2"/>
                  <c:y val="6.96761267096025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91.04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1A-48B9-B963-3D4C5557986A}"/>
                </c:ext>
              </c:extLst>
            </c:dLbl>
            <c:dLbl>
              <c:idx val="1"/>
              <c:layout>
                <c:manualLayout>
                  <c:x val="-5.4958077406005376E-2"/>
                  <c:y val="0.101030383728923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1A-48B9-B963-3D4C5557986A}"/>
                </c:ext>
              </c:extLst>
            </c:dLbl>
            <c:dLbl>
              <c:idx val="2"/>
              <c:layout>
                <c:manualLayout>
                  <c:x val="-3.1706583118849337E-2"/>
                  <c:y val="6.270851403864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71A-48B9-B963-3D4C5557986A}"/>
                </c:ext>
              </c:extLst>
            </c:dLbl>
            <c:dLbl>
              <c:idx val="3"/>
              <c:layout>
                <c:manualLayout>
                  <c:x val="-2.9592810910925985E-2"/>
                  <c:y val="0.116205980207708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91.04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2837492126933"/>
                      <c:h val="6.49101984700112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71A-48B9-B963-3D4C5557986A}"/>
                </c:ext>
              </c:extLst>
            </c:dLbl>
            <c:dLbl>
              <c:idx val="4"/>
              <c:layout>
                <c:manualLayout>
                  <c:x val="-1.3409485004237939E-2"/>
                  <c:y val="5.30122149126287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71A-48B9-B963-3D4C5557986A}"/>
                </c:ext>
              </c:extLst>
            </c:dLbl>
            <c:dLbl>
              <c:idx val="5"/>
              <c:layout>
                <c:manualLayout>
                  <c:x val="-3.8047899742619185E-2"/>
                  <c:y val="5.57409013676820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96.27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71A-48B9-B963-3D4C5557986A}"/>
                </c:ext>
              </c:extLst>
            </c:dLbl>
            <c:dLbl>
              <c:idx val="6"/>
              <c:layout>
                <c:manualLayout>
                  <c:x val="-2.9592810910925971E-2"/>
                  <c:y val="8.361135205152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1A-48B9-B963-3D4C5557986A}"/>
                </c:ext>
              </c:extLst>
            </c:dLbl>
            <c:dLbl>
              <c:idx val="7"/>
              <c:layout>
                <c:manualLayout>
                  <c:x val="-1.2682633247539703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1A-48B9-B963-3D4C555798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UDC</c:v>
                </c:pt>
                <c:pt idx="1">
                  <c:v>PRI</c:v>
                </c:pt>
                <c:pt idx="2">
                  <c:v>PAN</c:v>
                </c:pt>
                <c:pt idx="3">
                  <c:v>Partido Morena</c:v>
                </c:pt>
                <c:pt idx="4">
                  <c:v>PRD</c:v>
                </c:pt>
                <c:pt idx="5">
                  <c:v>Partido Verde</c:v>
                </c:pt>
              </c:strCache>
            </c:strRef>
          </c:cat>
          <c:val>
            <c:numRef>
              <c:f>Hoja1!$B$2:$B$7</c:f>
              <c:numCache>
                <c:formatCode>0.00%</c:formatCode>
                <c:ptCount val="6"/>
                <c:pt idx="0">
                  <c:v>0.89549999999999996</c:v>
                </c:pt>
                <c:pt idx="1">
                  <c:v>0.99250000000000005</c:v>
                </c:pt>
                <c:pt idx="2">
                  <c:v>0.99250000000000005</c:v>
                </c:pt>
                <c:pt idx="3">
                  <c:v>0.93279999999999996</c:v>
                </c:pt>
                <c:pt idx="4">
                  <c:v>0.95520000000000005</c:v>
                </c:pt>
                <c:pt idx="5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71A-48B9-B963-3D4C55579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17795440"/>
        <c:axId val="-632214272"/>
      </c:lineChart>
      <c:catAx>
        <c:axId val="-71779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14272"/>
        <c:crosses val="autoZero"/>
        <c:auto val="1"/>
        <c:lblAlgn val="ctr"/>
        <c:lblOffset val="100"/>
        <c:noMultiLvlLbl val="0"/>
      </c:catAx>
      <c:valAx>
        <c:axId val="-63221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779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547973407618628E-3"/>
                  <c:y val="5.26013678792025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D60-4247-BCBC-33CCE7B87B76}"/>
                </c:ext>
              </c:extLst>
            </c:dLbl>
            <c:dLbl>
              <c:idx val="1"/>
              <c:layout>
                <c:manualLayout>
                  <c:x val="-1.3064392022285629E-2"/>
                  <c:y val="-6.49781603213678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D60-4247-BCBC-33CCE7B87B76}"/>
                </c:ext>
              </c:extLst>
            </c:dLbl>
            <c:dLbl>
              <c:idx val="2"/>
              <c:layout>
                <c:manualLayout>
                  <c:x val="-3.2660980055713974E-2"/>
                  <c:y val="1.85651886632479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94.85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D60-4247-BCBC-33CCE7B87B76}"/>
                </c:ext>
              </c:extLst>
            </c:dLbl>
            <c:dLbl>
              <c:idx val="3"/>
              <c:layout>
                <c:manualLayout>
                  <c:x val="-5.2257568089142357E-2"/>
                  <c:y val="-3.71303773264958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60-4247-BCBC-33CCE7B87B76}"/>
                </c:ext>
              </c:extLst>
            </c:dLbl>
            <c:dLbl>
              <c:idx val="4"/>
              <c:layout>
                <c:manualLayout>
                  <c:x val="-8.0563750804094475E-2"/>
                  <c:y val="4.9507169768661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D60-4247-BCBC-33CCE7B87B76}"/>
                </c:ext>
              </c:extLst>
            </c:dLbl>
            <c:dLbl>
              <c:idx val="5"/>
              <c:layout>
                <c:manualLayout>
                  <c:x val="-4.3547973407619426E-3"/>
                  <c:y val="-3.4036179215954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96.32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D60-4247-BCBC-33CCE7B87B76}"/>
                </c:ext>
              </c:extLst>
            </c:dLbl>
            <c:dLbl>
              <c:idx val="6"/>
              <c:layout>
                <c:manualLayout>
                  <c:x val="-1.3064392022285589E-2"/>
                  <c:y val="-4.95071697686612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86.76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D60-4247-BCBC-33CCE7B87B76}"/>
                </c:ext>
              </c:extLst>
            </c:dLbl>
            <c:dLbl>
              <c:idx val="7"/>
              <c:layout>
                <c:manualLayout>
                  <c:x val="-7.1854156122570748E-2"/>
                  <c:y val="2.47535848843305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80.15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D60-4247-BCBC-33CCE7B87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SIMAS Piedras Negras</c:v>
                </c:pt>
                <c:pt idx="1">
                  <c:v>SIMAS Monclova-Frontera </c:v>
                </c:pt>
                <c:pt idx="2">
                  <c:v>SIMAS Sabinas- San Juan de Sabinas- Múzquiz</c:v>
                </c:pt>
                <c:pt idx="3">
                  <c:v>SIMAS Torreón </c:v>
                </c:pt>
                <c:pt idx="4">
                  <c:v>SIMAS Sabinas</c:v>
                </c:pt>
                <c:pt idx="5">
                  <c:v>SIMAS Matamoros</c:v>
                </c:pt>
                <c:pt idx="6">
                  <c:v>Aguas de Saltillo</c:v>
                </c:pt>
                <c:pt idx="7">
                  <c:v>COMPARA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96.26</c:v>
                </c:pt>
                <c:pt idx="2">
                  <c:v>90.44</c:v>
                </c:pt>
                <c:pt idx="3">
                  <c:v>100</c:v>
                </c:pt>
                <c:pt idx="4">
                  <c:v>99.26</c:v>
                </c:pt>
                <c:pt idx="5">
                  <c:v>99.26</c:v>
                </c:pt>
                <c:pt idx="6">
                  <c:v>97.79</c:v>
                </c:pt>
                <c:pt idx="7">
                  <c:v>82.35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60-4247-BCBC-33CCE7B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32225696"/>
        <c:axId val="-632221888"/>
      </c:lineChart>
      <c:catAx>
        <c:axId val="-63222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21888"/>
        <c:crosses val="autoZero"/>
        <c:auto val="1"/>
        <c:lblAlgn val="ctr"/>
        <c:lblOffset val="100"/>
        <c:noMultiLvlLbl val="0"/>
      </c:catAx>
      <c:valAx>
        <c:axId val="-63222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63222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17/08/2021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8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2931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9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31229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10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5543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11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50077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22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32973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24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7607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8/17/2021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8/17/2021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8/17/2021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8/17/2021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8/17/2021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8/17/2021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2° Trimestre 2021.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528736" y="55892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de Cumplimiento y </a:t>
            </a: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9376" y="-134318"/>
            <a:ext cx="128174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</a:t>
            </a:r>
            <a:r>
              <a:rPr lang="es-ES" sz="2400" b="1" noProof="1" smtClean="0">
                <a:solidFill>
                  <a:schemeClr val="bg1"/>
                </a:solidFill>
              </a:rPr>
              <a:t>                                              </a:t>
            </a:r>
            <a:r>
              <a:rPr lang="es-ES" sz="2000" b="1" noProof="1" smtClean="0"/>
              <a:t>Promedio </a:t>
            </a:r>
            <a:r>
              <a:rPr lang="es-ES" sz="2000" b="1" noProof="1"/>
              <a:t>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</a:t>
            </a:r>
            <a:r>
              <a:rPr lang="es-ES" sz="2000" b="1" noProof="1" smtClean="0"/>
              <a:t> </a:t>
            </a:r>
            <a:r>
              <a:rPr lang="es-ES" sz="2000" b="1" noProof="1"/>
              <a:t>Descentralizados </a:t>
            </a:r>
            <a:r>
              <a:rPr lang="es-ES" sz="2000" b="1" noProof="1" smtClean="0"/>
              <a:t>% 96.47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851072"/>
              </p:ext>
            </p:extLst>
          </p:nvPr>
        </p:nvGraphicFramePr>
        <p:xfrm>
          <a:off x="829937" y="1004455"/>
          <a:ext cx="5112568" cy="46377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32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del Patrimonio de la Beneficencia Pública en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Editorial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328371"/>
              </p:ext>
            </p:extLst>
          </p:nvPr>
        </p:nvGraphicFramePr>
        <p:xfrm>
          <a:off x="6447210" y="1038899"/>
          <a:ext cx="5278937" cy="426852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4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2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28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22">
                <a:tc gridSpan="2">
                  <a:txBody>
                    <a:bodyPr/>
                    <a:lstStyle/>
                    <a:p>
                      <a:pPr algn="l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Trabajadores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Búsqueda del Estado de Coahuila de Zaragoza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Anticorrupción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71400"/>
            <a:ext cx="3431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Centros Educativos 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725170"/>
              </p:ext>
            </p:extLst>
          </p:nvPr>
        </p:nvGraphicFramePr>
        <p:xfrm>
          <a:off x="407368" y="980729"/>
          <a:ext cx="5112568" cy="45365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2°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Autónoma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Coahuila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Tecnológico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Estudios Superiores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Región Laguna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</a:t>
            </a:r>
            <a:r>
              <a:rPr lang="es-ES" sz="2000" b="1" noProof="1" smtClean="0"/>
              <a:t>% 94.20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178777805"/>
              </p:ext>
            </p:extLst>
          </p:nvPr>
        </p:nvGraphicFramePr>
        <p:xfrm>
          <a:off x="6312024" y="980728"/>
          <a:ext cx="55446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</a:t>
            </a:r>
            <a:r>
              <a:rPr lang="es-ES" sz="2000" b="1" noProof="1" smtClean="0"/>
              <a:t>Universidadesy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sz="2000" b="1" noProof="1"/>
              <a:t>Centros Educativos  </a:t>
            </a:r>
            <a:r>
              <a:rPr lang="es-ES" sz="2000" b="1" noProof="1" smtClean="0"/>
              <a:t>% 94.20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306870"/>
              </p:ext>
            </p:extLst>
          </p:nvPr>
        </p:nvGraphicFramePr>
        <p:xfrm>
          <a:off x="551384" y="980728"/>
          <a:ext cx="5184576" cy="48245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10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0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5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145016"/>
              </p:ext>
            </p:extLst>
          </p:nvPr>
        </p:nvGraphicFramePr>
        <p:xfrm>
          <a:off x="6312024" y="980728"/>
          <a:ext cx="4963587" cy="3473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7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2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Parras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</a:t>
            </a:r>
            <a:r>
              <a:rPr lang="es-ES" sz="3200" b="1" noProof="1" smtClean="0"/>
              <a:t>    </a:t>
            </a:r>
            <a:r>
              <a:rPr lang="es-ES" sz="2400" b="1" noProof="1"/>
              <a:t>Promedio </a:t>
            </a:r>
            <a:r>
              <a:rPr lang="es-ES" sz="2400" b="1" noProof="1" smtClean="0"/>
              <a:t>Municipios % </a:t>
            </a:r>
            <a:r>
              <a:rPr lang="es-ES" sz="2400" b="1" noProof="1" smtClean="0"/>
              <a:t>90.14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528689"/>
              </p:ext>
            </p:extLst>
          </p:nvPr>
        </p:nvGraphicFramePr>
        <p:xfrm>
          <a:off x="767408" y="1376596"/>
          <a:ext cx="4824536" cy="42484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844102466"/>
              </p:ext>
            </p:extLst>
          </p:nvPr>
        </p:nvGraphicFramePr>
        <p:xfrm>
          <a:off x="6240016" y="1196752"/>
          <a:ext cx="5679728" cy="456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</a:t>
            </a:r>
            <a:r>
              <a:rPr lang="es-ES" sz="2000" b="1" noProof="1" smtClean="0"/>
              <a:t>90.14%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746878"/>
              </p:ext>
            </p:extLst>
          </p:nvPr>
        </p:nvGraphicFramePr>
        <p:xfrm>
          <a:off x="767408" y="980729"/>
          <a:ext cx="4752528" cy="47500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7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7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8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</a:t>
                      </a:r>
                    </a:p>
                    <a:p>
                      <a:pPr algn="r" fontAlgn="b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74.14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78.74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75.29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53776"/>
              </p:ext>
            </p:extLst>
          </p:nvPr>
        </p:nvGraphicFramePr>
        <p:xfrm>
          <a:off x="6312024" y="974867"/>
          <a:ext cx="4879806" cy="47558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60.34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88.51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  <a:p>
                      <a:pPr algn="r" fontAlgn="b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50.57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90.14%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368432"/>
              </p:ext>
            </p:extLst>
          </p:nvPr>
        </p:nvGraphicFramePr>
        <p:xfrm>
          <a:off x="767406" y="908720"/>
          <a:ext cx="4536505" cy="46149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18359"/>
              </p:ext>
            </p:extLst>
          </p:nvPr>
        </p:nvGraphicFramePr>
        <p:xfrm>
          <a:off x="6240017" y="908719"/>
          <a:ext cx="4540250" cy="470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7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88..51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64.37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</a:t>
            </a:r>
            <a:r>
              <a:rPr lang="es-ES" sz="2000" b="1" noProof="1" smtClean="0"/>
              <a:t>99.02%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884251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99.37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COCCAM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98.39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97.47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268735579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</a:t>
            </a:r>
            <a:r>
              <a:rPr lang="es-ES" sz="2000" b="1" noProof="1" smtClean="0"/>
              <a:t>95.77%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21565"/>
              </p:ext>
            </p:extLst>
          </p:nvPr>
        </p:nvGraphicFramePr>
        <p:xfrm>
          <a:off x="767408" y="1988840"/>
          <a:ext cx="4392488" cy="30215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85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6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91.04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91.04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 la Revolución Democrática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96.27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634258203"/>
              </p:ext>
            </p:extLst>
          </p:nvPr>
        </p:nvGraphicFramePr>
        <p:xfrm>
          <a:off x="6168008" y="1340768"/>
          <a:ext cx="5144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12224" y="1160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89.74 %</a:t>
            </a: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486108"/>
              </p:ext>
            </p:extLst>
          </p:nvPr>
        </p:nvGraphicFramePr>
        <p:xfrm>
          <a:off x="407368" y="905273"/>
          <a:ext cx="4536504" cy="46885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Sabinas- San Juan de Sabinas- </a:t>
                      </a:r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9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86.76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001013841"/>
              </p:ext>
            </p:extLst>
          </p:nvPr>
        </p:nvGraphicFramePr>
        <p:xfrm>
          <a:off x="5735960" y="1268760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89.74%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991804"/>
              </p:ext>
            </p:extLst>
          </p:nvPr>
        </p:nvGraphicFramePr>
        <p:xfrm>
          <a:off x="983432" y="1015187"/>
          <a:ext cx="4206241" cy="47900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09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Morelos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Torreón- Matamoros- Viesca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93.38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83.09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502798"/>
              </p:ext>
            </p:extLst>
          </p:nvPr>
        </p:nvGraphicFramePr>
        <p:xfrm>
          <a:off x="5879976" y="1019720"/>
          <a:ext cx="4188910" cy="14731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42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2°</a:t>
                      </a:r>
                    </a:p>
                    <a:p>
                      <a:pPr algn="ctr"/>
                      <a:r>
                        <a:rPr lang="es-MX" dirty="0" smtClean="0"/>
                        <a:t>Trimestre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 dirty="0">
                          <a:effectLst/>
                        </a:rPr>
                        <a:t>SIMAS General Cepeda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u="none" strike="noStrike" dirty="0">
                          <a:effectLst/>
                        </a:rPr>
                        <a:t>SIMAS </a:t>
                      </a:r>
                      <a:r>
                        <a:rPr lang="es-MX" sz="1400" u="none" strike="noStrike" dirty="0" smtClean="0">
                          <a:effectLst/>
                        </a:rPr>
                        <a:t>Cuatro Ciénegas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52.21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526578"/>
              </p:ext>
            </p:extLst>
          </p:nvPr>
        </p:nvGraphicFramePr>
        <p:xfrm>
          <a:off x="839416" y="1268760"/>
          <a:ext cx="4206241" cy="381642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95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23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Municipal de la Mujer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95.24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58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76120" y="24002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94.45%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603987850"/>
              </p:ext>
            </p:extLst>
          </p:nvPr>
        </p:nvGraphicFramePr>
        <p:xfrm>
          <a:off x="6096000" y="1268760"/>
          <a:ext cx="524359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890709"/>
              </p:ext>
            </p:extLst>
          </p:nvPr>
        </p:nvGraphicFramePr>
        <p:xfrm>
          <a:off x="3863752" y="1052736"/>
          <a:ext cx="4660632" cy="460851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7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8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Pensiones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Municipal de Pensiones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94.45%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</a:t>
            </a:r>
            <a:r>
              <a:rPr lang="es-ES" sz="2000" b="1" noProof="1" smtClean="0"/>
              <a:t>75.58%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354396"/>
              </p:ext>
            </p:extLst>
          </p:nvPr>
        </p:nvGraphicFramePr>
        <p:xfrm>
          <a:off x="695400" y="1412776"/>
          <a:ext cx="4824536" cy="424847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50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SUTGE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24.14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89.66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DIF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Unico de Empleados al Servicio R. Aytoo.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Único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Trabajadores al servicio del Municipio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48.28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255900878"/>
              </p:ext>
            </p:extLst>
          </p:nvPr>
        </p:nvGraphicFramePr>
        <p:xfrm>
          <a:off x="6672064" y="1412776"/>
          <a:ext cx="52521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</a:t>
            </a:r>
            <a:r>
              <a:rPr lang="es-ES" b="1" noProof="1" smtClean="0"/>
              <a:t>79.33%</a:t>
            </a:r>
            <a:r>
              <a:rPr lang="es-ES" b="1" noProof="1"/>
              <a:t/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004330"/>
              </p:ext>
            </p:extLst>
          </p:nvPr>
        </p:nvGraphicFramePr>
        <p:xfrm>
          <a:off x="623392" y="1556792"/>
          <a:ext cx="4206241" cy="317025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Artesénica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Clúster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811929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Arocena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65619730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866770"/>
              </p:ext>
            </p:extLst>
          </p:nvPr>
        </p:nvGraphicFramePr>
        <p:xfrm>
          <a:off x="1127448" y="1268760"/>
          <a:ext cx="4397061" cy="370498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2°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96.47%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90.14%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080306"/>
              </p:ext>
            </p:extLst>
          </p:nvPr>
        </p:nvGraphicFramePr>
        <p:xfrm>
          <a:off x="6651213" y="1286236"/>
          <a:ext cx="4320480" cy="37964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3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7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2°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5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89.74%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75.58%  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66441076"/>
              </p:ext>
            </p:extLst>
          </p:nvPr>
        </p:nvGraphicFramePr>
        <p:xfrm>
          <a:off x="5879976" y="1412776"/>
          <a:ext cx="5819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016709"/>
              </p:ext>
            </p:extLst>
          </p:nvPr>
        </p:nvGraphicFramePr>
        <p:xfrm>
          <a:off x="119336" y="2420888"/>
          <a:ext cx="5242256" cy="15357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2°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</a:t>
            </a:r>
            <a:r>
              <a:rPr lang="es-ES" sz="2400" b="1" noProof="1" smtClean="0"/>
              <a:t>100%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603347"/>
              </p:ext>
            </p:extLst>
          </p:nvPr>
        </p:nvGraphicFramePr>
        <p:xfrm>
          <a:off x="263352" y="2492896"/>
          <a:ext cx="4645285" cy="16048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18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2°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Judicial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99.43%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661516924"/>
              </p:ext>
            </p:extLst>
          </p:nvPr>
        </p:nvGraphicFramePr>
        <p:xfrm>
          <a:off x="5519936" y="1628800"/>
          <a:ext cx="6264696" cy="42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</a:t>
            </a:r>
            <a:r>
              <a:rPr lang="es-ES" sz="2400" b="1" noProof="1" smtClean="0"/>
              <a:t>Judicial 99.71%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% 97.99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711657"/>
              </p:ext>
            </p:extLst>
          </p:nvPr>
        </p:nvGraphicFramePr>
        <p:xfrm>
          <a:off x="335360" y="980729"/>
          <a:ext cx="4608512" cy="48965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8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Economía.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Infraestructura,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Desarrollo Urbano y Movilidad.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Seguridad Pública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859457437"/>
              </p:ext>
            </p:extLst>
          </p:nvPr>
        </p:nvGraphicFramePr>
        <p:xfrm>
          <a:off x="5447928" y="1196752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%97.99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443549"/>
              </p:ext>
            </p:extLst>
          </p:nvPr>
        </p:nvGraphicFramePr>
        <p:xfrm>
          <a:off x="47937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 y Desarrollo Urbano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Secretaria de Vivienda y Ordenamiento Territorial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469094"/>
              </p:ext>
            </p:extLst>
          </p:nvPr>
        </p:nvGraphicFramePr>
        <p:xfrm>
          <a:off x="6240016" y="1772817"/>
          <a:ext cx="5546459" cy="264761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Trabajadores del Estado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8278300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% 96.47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506871"/>
              </p:ext>
            </p:extLst>
          </p:nvPr>
        </p:nvGraphicFramePr>
        <p:xfrm>
          <a:off x="335360" y="1090485"/>
          <a:ext cx="5040560" cy="45707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Periódico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8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866865880"/>
              </p:ext>
            </p:extLst>
          </p:nvPr>
        </p:nvGraphicFramePr>
        <p:xfrm>
          <a:off x="6096000" y="1340768"/>
          <a:ext cx="5504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%96.47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495488"/>
              </p:ext>
            </p:extLst>
          </p:nvPr>
        </p:nvGraphicFramePr>
        <p:xfrm>
          <a:off x="551384" y="1132425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Procuraduría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Niños y Niñas y la Familia (PRONNIF)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Registral y Catastral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Certturc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091564"/>
              </p:ext>
            </p:extLst>
          </p:nvPr>
        </p:nvGraphicFramePr>
        <p:xfrm>
          <a:off x="6290444" y="1132425"/>
          <a:ext cx="5328592" cy="475996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7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87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Científicos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Tecnológicos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(CECYTEC)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21279</TotalTime>
  <Words>1500</Words>
  <Application>Microsoft Office PowerPoint</Application>
  <PresentationFormat>Panorámica</PresentationFormat>
  <Paragraphs>567</Paragraphs>
  <Slides>24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2° Trimestre 2021.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Usuario de Windows</cp:lastModifiedBy>
  <cp:revision>892</cp:revision>
  <cp:lastPrinted>2016-11-03T16:29:35Z</cp:lastPrinted>
  <dcterms:created xsi:type="dcterms:W3CDTF">2015-03-28T20:05:05Z</dcterms:created>
  <dcterms:modified xsi:type="dcterms:W3CDTF">2021-08-17T17:52:33Z</dcterms:modified>
</cp:coreProperties>
</file>